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3"/>
  </p:notesMasterIdLst>
  <p:sldIdLst>
    <p:sldId id="257" r:id="rId2"/>
    <p:sldId id="331" r:id="rId3"/>
    <p:sldId id="430" r:id="rId4"/>
    <p:sldId id="305" r:id="rId5"/>
    <p:sldId id="429" r:id="rId6"/>
    <p:sldId id="356" r:id="rId7"/>
    <p:sldId id="265" r:id="rId8"/>
    <p:sldId id="329" r:id="rId9"/>
    <p:sldId id="333" r:id="rId10"/>
    <p:sldId id="334" r:id="rId11"/>
    <p:sldId id="33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utura PT Demi" panose="020B0604020202020204" charset="-52"/>
      <p:regular r:id="rId18"/>
      <p:italic r:id="rId1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0BDC8-8E5B-4893-80BB-2AFAAD4678CB}" v="55" dt="2021-02-10T14:23:09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E7B0E2E-B86D-4D90-B582-6BF0F4901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7EF2D44-F5A1-4A87-A3AB-E68BCA5D26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68DDF4-CC87-4356-85D7-4DC240117D37}" type="datetimeFigureOut">
              <a:rPr lang="ru-RU" altLang="ru-RU"/>
              <a:pPr>
                <a:defRPr/>
              </a:pPr>
              <a:t>11.02.2022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B81CC07-4C1F-4A45-AAC9-CFDF07E632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3A7E78F7-4374-43CD-8799-164831CE61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ADAEA85D-D11C-4CF2-B520-EAE809E208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6953883-F051-49B0-9DB0-C50D00926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C8476-B241-4DD1-B4CE-9D1FD6D09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7BFB4DD6-6109-4B59-A39A-8E4554577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7D6B4942-404B-4D58-A455-BCD2981DF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Курсы для подготовки к ГИА по математике и русскому языку. Эту форму ГИА проходят все школьники без исключения. Курсы может открыть как партнер на своей базе, так и школа. С нового учебного года планируем давать соответствующие статусы, об условиях будет сообщено в инфописьмах и рассылках.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98503377-A43F-4932-96B5-C4E1FD8C4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3E104-3698-4FAC-8600-C59CBA9BDDC9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материалы по теме «Сечения»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8476-B241-4DD1-B4CE-9D1FD6D0902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07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F5D07FE-ADD6-4797-A399-827395B10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8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158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162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300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952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5DE5F47-A14E-40E5-B5E0-DF7FBDDAC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916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C2901BA-E5DE-4BC6-A22F-E82F992FF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05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64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092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325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3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342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579B19B0-19C4-4FFD-9E65-22AC10291C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E2672F33-E4A0-435B-875D-7435B4156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A3FE82B8-FB96-4382-A92F-117CE07B1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5" r:id="rId3"/>
    <p:sldLayoutId id="2147483807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ogazeta.ru/articles/2021/3/5/quality_of_education/16610-k_2023_godu_vpr_planiruyut_perevesti_v_kompyuternyy_forma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brazovanie.1c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reestr.digital.gov.ru/reestr/306311/?sphrase_id=2459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E353B2ED-58CD-4517-9D33-6BD02FAA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52" y="1700808"/>
            <a:ext cx="6119812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>
              <a:buNone/>
            </a:pPr>
            <a:r>
              <a:rPr lang="ru-RU" sz="4000" b="1" dirty="0"/>
              <a:t>Учебные материалы </a:t>
            </a:r>
            <a:br>
              <a:rPr lang="ru-RU" sz="4000" b="1" dirty="0"/>
            </a:br>
            <a:r>
              <a:rPr lang="ru-RU" sz="4000" b="1" dirty="0"/>
              <a:t>для подготовки </a:t>
            </a:r>
            <a:br>
              <a:rPr lang="ru-RU" sz="4000" b="1" dirty="0"/>
            </a:br>
            <a:r>
              <a:rPr lang="ru-RU" sz="4000" b="1" dirty="0"/>
              <a:t>к профильному ЕГЭ по математике</a:t>
            </a: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C322C36C-3B96-486D-9DE3-0BB9BD7A1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42" y="5207000"/>
            <a:ext cx="2749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Татьяна </a:t>
            </a:r>
            <a:r>
              <a:rPr lang="ru-RU" altLang="ru-RU" sz="1600" dirty="0" err="1">
                <a:solidFill>
                  <a:srgbClr val="1C1C1C"/>
                </a:solidFill>
              </a:rPr>
              <a:t>Чернецкая</a:t>
            </a:r>
            <a:endParaRPr lang="ru-RU" altLang="ru-RU" sz="1600" dirty="0">
              <a:solidFill>
                <a:srgbClr val="1C1C1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Ведущий методист, </a:t>
            </a:r>
            <a:r>
              <a:rPr lang="ru-RU" altLang="ru-RU" sz="1600" dirty="0" err="1">
                <a:solidFill>
                  <a:srgbClr val="1C1C1C"/>
                </a:solidFill>
              </a:rPr>
              <a:t>к.п.н</a:t>
            </a:r>
            <a:r>
              <a:rPr lang="ru-RU" altLang="ru-RU" sz="1600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1EC7-F83D-4208-9750-752F1322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88640"/>
            <a:ext cx="9410700" cy="1081087"/>
          </a:xfrm>
        </p:spPr>
        <p:txBody>
          <a:bodyPr/>
          <a:lstStyle/>
          <a:p>
            <a:r>
              <a:rPr lang="ru-RU" dirty="0"/>
              <a:t>Опыт Учебного центра 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8C15-D7AE-4F1E-89FA-FC2B4D37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700213"/>
            <a:ext cx="7320830" cy="3168650"/>
          </a:xfrm>
        </p:spPr>
        <p:txBody>
          <a:bodyPr/>
          <a:lstStyle/>
          <a:p>
            <a:r>
              <a:rPr lang="ru-RU" dirty="0"/>
              <a:t>С 2016 года курсы подготовки к ГИА проводятся с использованием цифровых инструментов</a:t>
            </a:r>
          </a:p>
          <a:p>
            <a:r>
              <a:rPr lang="ru-RU" dirty="0"/>
              <a:t>Одинаково эффективно проходят как очно, так и с применением дистанционных технологий</a:t>
            </a:r>
          </a:p>
          <a:p>
            <a:r>
              <a:rPr lang="ru-RU" dirty="0"/>
              <a:t>На курсах подготовки к ЕГЭ мотивированные учащиеся стабильно показывают высокие результаты: </a:t>
            </a:r>
          </a:p>
          <a:p>
            <a:pPr lvl="1"/>
            <a:r>
              <a:rPr lang="ru-RU" dirty="0"/>
              <a:t>85+ по математике </a:t>
            </a:r>
          </a:p>
          <a:p>
            <a:pPr lvl="1"/>
            <a:r>
              <a:rPr lang="ru-RU" dirty="0"/>
              <a:t>90+ по русскому языку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312A453-A0BD-4626-9F53-717DFB48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408622"/>
            <a:ext cx="4683121" cy="290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E106EE-8DA6-4281-9D04-AA7534D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C9E7BA-FEE0-468B-AD07-308056249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Татьяна </a:t>
            </a:r>
            <a:r>
              <a:rPr lang="ru-RU" dirty="0" err="1"/>
              <a:t>Чернецкая</a:t>
            </a:r>
            <a:r>
              <a:rPr lang="ru-RU" dirty="0"/>
              <a:t>, </a:t>
            </a:r>
            <a:r>
              <a:rPr lang="en-US"/>
              <a:t>chet@1c.ru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F9113-E573-4202-A360-AD92BEFD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60648"/>
            <a:ext cx="9410700" cy="1081087"/>
          </a:xfrm>
        </p:spPr>
        <p:txBody>
          <a:bodyPr/>
          <a:lstStyle/>
          <a:p>
            <a:r>
              <a:rPr lang="ru-RU" dirty="0"/>
              <a:t>Направления цифровизации ГИА школьников</a:t>
            </a: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C47732ED-3AE4-42C9-8579-B00E70EC8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726" y="2088284"/>
            <a:ext cx="5467274" cy="29523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65A10B-51C1-499E-9A7B-C586CA5F2DC5}"/>
              </a:ext>
            </a:extLst>
          </p:cNvPr>
          <p:cNvSpPr txBox="1"/>
          <p:nvPr/>
        </p:nvSpPr>
        <p:spPr>
          <a:xfrm>
            <a:off x="263353" y="1556792"/>
            <a:ext cx="64087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Futura PT Demi" panose="020B0604020202020204" charset="-52"/>
              </a:rPr>
              <a:t>Глава Рособрнадзора Анзор Музаев: «Всероссийские проверочные работы планируется перевести в компьютерный формат сдачи в ближайшие два года»</a:t>
            </a:r>
          </a:p>
          <a:p>
            <a:pPr algn="r"/>
            <a:r>
              <a:rPr lang="ru-RU" altLang="ru-RU" sz="1600" dirty="0">
                <a:latin typeface="Futura PT Demi" panose="020B0604020202020204" charset="-52"/>
              </a:rPr>
              <a:t>05.03.2021</a:t>
            </a:r>
            <a:br>
              <a:rPr lang="ru-RU" altLang="ru-RU" sz="1600" dirty="0">
                <a:latin typeface="Futura PT Demi" panose="020B0604020202020204" charset="-52"/>
              </a:rPr>
            </a:br>
            <a:r>
              <a:rPr lang="ru-RU" altLang="ru-RU" sz="1600" dirty="0">
                <a:hlinkClick r:id="rId3"/>
              </a:rPr>
              <a:t>https://vogazeta.ru/articles/2021/3/5/quality_of_education/16610-k_2023_godu_vpr_planiruyut_perevesti_v_kompyuternyy_format</a:t>
            </a:r>
            <a:endParaRPr lang="ru-RU" alt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>
              <a:latin typeface="Futura PT Demi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latin typeface="Futura PT Demi" panose="020B0604020202020204" charset="-52"/>
              </a:rPr>
              <a:t>В 2021 году впервые ЕГЭ по информатике проведен с использованием компьютеров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>
              <a:latin typeface="Futura PT Demi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latin typeface="Futura PT Demi" panose="020B0604020202020204" charset="-52"/>
              </a:rPr>
              <a:t>В профессиональном сообществе обсуждается возможность перевода ЕГЭ по математике в цифровой формат (по аналогии с выпускным экзаменом в Финляндии): на экзамене учащимся разрешается использовать различные цифровые инструменты</a:t>
            </a:r>
          </a:p>
          <a:p>
            <a:pPr algn="r"/>
            <a:endParaRPr lang="ru-RU" altLang="ru-RU" sz="16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934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C2CDA-CA71-4859-9576-2D4A1731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КИМ ЕГЭ профильного уровня по математике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4E380-DB7B-4891-B158-0F0F72A9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49" y="1916832"/>
            <a:ext cx="9769102" cy="3168650"/>
          </a:xfrm>
        </p:spPr>
        <p:txBody>
          <a:bodyPr/>
          <a:lstStyle/>
          <a:p>
            <a:r>
              <a:rPr lang="ru-RU" dirty="0"/>
              <a:t>Задач стало на одну меньше</a:t>
            </a:r>
          </a:p>
          <a:p>
            <a:r>
              <a:rPr lang="ru-RU" dirty="0"/>
              <a:t>Изменился порядок заданий с кратким ответом</a:t>
            </a:r>
          </a:p>
          <a:p>
            <a:r>
              <a:rPr lang="ru-RU" dirty="0"/>
              <a:t>Убрали ряд заданий базового уровня сложности, с которыми все участники легко справлялись: </a:t>
            </a:r>
          </a:p>
          <a:p>
            <a:pPr lvl="1"/>
            <a:r>
              <a:rPr lang="ru-RU" sz="2000" dirty="0"/>
              <a:t>практическая задача на делимость</a:t>
            </a:r>
          </a:p>
          <a:p>
            <a:pPr lvl="1"/>
            <a:r>
              <a:rPr lang="ru-RU" sz="2000" dirty="0"/>
              <a:t>практическая задача на график реальной зависимости </a:t>
            </a:r>
          </a:p>
          <a:p>
            <a:pPr lvl="1"/>
            <a:r>
              <a:rPr lang="ru-RU" sz="2000" dirty="0"/>
              <a:t>задание базового уровня по геометрии</a:t>
            </a:r>
          </a:p>
          <a:p>
            <a:r>
              <a:rPr lang="ru-RU" dirty="0"/>
              <a:t>Появились: </a:t>
            </a:r>
          </a:p>
          <a:p>
            <a:pPr lvl="1"/>
            <a:r>
              <a:rPr lang="ru-RU" sz="2000" dirty="0"/>
              <a:t>алгебраическое задание с использованием графика функции (№9)</a:t>
            </a:r>
          </a:p>
          <a:p>
            <a:pPr lvl="1"/>
            <a:r>
              <a:rPr lang="ru-RU" sz="2000" dirty="0"/>
              <a:t>задание по теории вероятности повышенного уровня сложности (№10)</a:t>
            </a:r>
          </a:p>
        </p:txBody>
      </p:sp>
    </p:spTree>
    <p:extLst>
      <p:ext uri="{BB962C8B-B14F-4D97-AF65-F5344CB8AC3E}">
        <p14:creationId xmlns:p14="http://schemas.microsoft.com/office/powerpoint/2010/main" val="36741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120" y="1016793"/>
            <a:ext cx="4558748" cy="48244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63" y="1280625"/>
            <a:ext cx="5701998" cy="46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05131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6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dirty="0"/>
              <a:t>Учебные пособия «1С:Школа» - основа </a:t>
            </a:r>
            <a:br>
              <a:rPr lang="ru-RU" altLang="ru-RU" sz="2400" dirty="0"/>
            </a:br>
            <a:r>
              <a:rPr lang="ru-RU" altLang="ru-RU" sz="2400" dirty="0"/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32384" y="1628800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r>
              <a:rPr lang="ru-RU" dirty="0"/>
              <a:t>Подготовка к ГИА (математика профиль, русский язык, информатика)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5147770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sz="1800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sz="1800" dirty="0">
              <a:solidFill>
                <a:srgbClr val="FF0000"/>
              </a:solidFill>
              <a:latin typeface="Futura PT Demi" charset="0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sz="1800" dirty="0">
                <a:solidFill>
                  <a:srgbClr val="FF0000"/>
                </a:solidFill>
                <a:latin typeface="Futura PT Demi" charset="0"/>
              </a:rPr>
              <a:t>В настоящее время учебные материалы проходят верификацию в рамках проекта «Цифровой образовательный контент»</a:t>
            </a:r>
            <a:endParaRPr lang="en-US" altLang="ru-RU" sz="1800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usakina_E\Desktop\image_1Z.png">
            <a:extLst>
              <a:ext uri="{FF2B5EF4-FFF2-40B4-BE49-F238E27FC236}">
                <a16:creationId xmlns:a16="http://schemas.microsoft.com/office/drawing/2014/main" id="{F593E3F2-CC5B-415E-914E-6F8FAAB3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787525"/>
            <a:ext cx="47085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693ADC54-56DA-4233-A249-2C36F73BE3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6263" y="220663"/>
            <a:ext cx="9578329" cy="1081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Материалы для подготовки к профильному ЕГЭ по математике </a:t>
            </a:r>
            <a:br>
              <a:rPr lang="ru-RU" sz="2400" dirty="0"/>
            </a:br>
            <a:r>
              <a:rPr lang="ru-RU" sz="2400" dirty="0"/>
              <a:t>в системе «1С:Образование»</a:t>
            </a: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id="{7E9212D1-28E5-409E-870E-4EEB438F2A79}"/>
              </a:ext>
            </a:extLst>
          </p:cNvPr>
          <p:cNvSpPr>
            <a:spLocks/>
          </p:cNvSpPr>
          <p:nvPr/>
        </p:nvSpPr>
        <p:spPr bwMode="auto">
          <a:xfrm>
            <a:off x="295871" y="1427180"/>
            <a:ext cx="5042892" cy="452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/>
              <a:t> </a:t>
            </a:r>
            <a:r>
              <a:rPr lang="ru-RU" altLang="ru-RU" sz="1800" dirty="0"/>
              <a:t>Теоретические материалы для закрепления знаний по темам, входящим в ОГЭ и ЕГЭ в форме видео, слайдов, интерактивных таблиц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Тесты для отработки навыков решения простых заданий с кратким ответом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 Пошаговые тренажеры для более детального разбора сложных заданий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 Инструменты назначения заданий и контроля за процессом их выполнения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Интеграция с сервисами ВКС для проведения онлайн-занятий при дистанционном обучении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</p:txBody>
      </p:sp>
      <p:pic>
        <p:nvPicPr>
          <p:cNvPr id="12293" name="Picture 7">
            <a:extLst>
              <a:ext uri="{FF2B5EF4-FFF2-40B4-BE49-F238E27FC236}">
                <a16:creationId xmlns:a16="http://schemas.microsoft.com/office/drawing/2014/main" id="{CF92D7E1-7E2C-4639-8711-08A37435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10" y="3715927"/>
            <a:ext cx="41671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id="{156C0616-5DFF-4E37-86D7-503A4D6F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94" y="2364171"/>
            <a:ext cx="24828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EEDFDBB3-709F-4569-84E5-AA040465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136" y="5792941"/>
            <a:ext cx="86772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FontTx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Цифровой инструмент «1С:Образование» позволяет легко переходить от очной формы обучения к дистанционной и обратно</a:t>
            </a:r>
          </a:p>
          <a:p>
            <a:pPr>
              <a:spcBef>
                <a:spcPct val="0"/>
              </a:spcBef>
              <a:buClr>
                <a:srgbClr val="C00000"/>
              </a:buClr>
              <a:defRPr/>
            </a:pPr>
            <a:endParaRPr lang="ru-RU" alt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83112-1B36-401E-99E8-3D7D9008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5" y="138047"/>
            <a:ext cx="7497217" cy="1081087"/>
          </a:xfrm>
        </p:spPr>
        <p:txBody>
          <a:bodyPr/>
          <a:lstStyle/>
          <a:p>
            <a:r>
              <a:rPr lang="ru-RU" dirty="0"/>
              <a:t>Пример занятия «Сечения многогранников»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EF140F8-19FE-4022-9CEF-97CC29AB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C7305F-CAF5-4E98-9DE4-A45EA880D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169632"/>
              </p:ext>
            </p:extLst>
          </p:nvPr>
        </p:nvGraphicFramePr>
        <p:xfrm>
          <a:off x="7616553" y="1924057"/>
          <a:ext cx="4575447" cy="492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01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домашнего задания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начала занятия в системе «1С:Образование»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Организационный момент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Всесторонняя проверка знаний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очно: обсуждение итогов домашнего задания, ответы на вопросы по домашнему заданию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Подготовка к изучению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преподавателя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/>
                        <a:t>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Изучение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23">
                <a:tc>
                  <a:txBody>
                    <a:bodyPr/>
                    <a:lstStyle/>
                    <a:p>
                      <a:r>
                        <a:rPr lang="ru-RU" sz="1200" b="1" dirty="0"/>
                        <a:t>Закрепление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учащегося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Выдача домашнего задания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Задания с автоматической проверкой в системе «1С:Образование»</a:t>
                      </a:r>
                    </a:p>
                    <a:p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798C2834-2F17-448A-BB84-4C0120B3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70086"/>
            <a:ext cx="4081116" cy="2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F13C1906-A469-4F03-BB82-BA118455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45" y="3339879"/>
            <a:ext cx="3506535" cy="2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73732D93-6B02-499E-8D1C-9D3657A4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64" y="4217856"/>
            <a:ext cx="2937707" cy="26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6FB32F7-C260-44A8-A4B9-5D5B8C62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29" y="1252923"/>
            <a:ext cx="7497217" cy="1844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Используем: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Учебный текст с разбором задач на интерактивных моделях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Интерактивные задания на построение сечения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Пошаговые тренажеры в формате задачи № 14 КИМ ЕГЭ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Для </a:t>
            </a:r>
            <a:r>
              <a:rPr lang="ru-RU" altLang="ru-RU" kern="0" dirty="0" err="1">
                <a:latin typeface="Futura PT Demi" panose="020B0604020202020204" pitchFamily="34" charset="-52"/>
              </a:rPr>
              <a:t>онлайна</a:t>
            </a:r>
            <a:r>
              <a:rPr lang="ru-RU" altLang="ru-RU" kern="0" dirty="0">
                <a:latin typeface="Futura PT Demi" panose="020B0604020202020204" pitchFamily="34" charset="-52"/>
              </a:rPr>
              <a:t>: сервис ВКС, доска </a:t>
            </a:r>
            <a:r>
              <a:rPr lang="en-US" altLang="ru-RU" kern="0" dirty="0">
                <a:latin typeface="Futura PT Demi" panose="020B0604020202020204" pitchFamily="34" charset="-52"/>
              </a:rPr>
              <a:t>idroo.com</a:t>
            </a:r>
            <a:endParaRPr lang="ru-RU" altLang="ru-RU" kern="0" dirty="0">
              <a:latin typeface="Futura PT Demi" panose="020B0604020202020204" pitchFamily="34" charset="-52"/>
            </a:endParaRPr>
          </a:p>
          <a:p>
            <a:pPr lvl="1">
              <a:defRPr/>
            </a:pPr>
            <a:endParaRPr lang="ru-RU" altLang="ru-RU" kern="0" dirty="0"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929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BA7DC2-CA7C-41AE-91D3-060F98F0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Что дают цифровые инструменты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CE48FB-6815-4C2E-A0C2-358BC1B2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833563"/>
            <a:ext cx="11569700" cy="3168650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Futura PT Demi" panose="020B0604020202020204" charset="-52"/>
              </a:rPr>
              <a:t>Учащийся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Эффективная самостоятельная работа дома за счет интерактивных заданий с подсказками и пошаговыми решениями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Интерес к процессу обучения за счет современных инструментов организации учебной деятельности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Самоконтроль подготовки к экзамену</a:t>
            </a:r>
          </a:p>
          <a:p>
            <a:pPr lvl="0"/>
            <a:r>
              <a:rPr lang="ru-RU" sz="2000" kern="1200" dirty="0">
                <a:solidFill>
                  <a:schemeClr val="tx1"/>
                </a:solidFill>
                <a:latin typeface="Futura PT Demi" panose="020B0604020202020204" charset="-52"/>
              </a:rPr>
              <a:t>Преподаватель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Оптимизация очных или онлайн-занятий: преподаватель заранее видит сложности в освоении учебного материала и оперативно на них реагирует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Снижение трудозатрат на подготовку к занятиям и проверку ДЗ 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Возможность выстроить индивидуальную траекторию для ученика</a:t>
            </a:r>
          </a:p>
          <a:p>
            <a:pPr lvl="0"/>
            <a:r>
              <a:rPr lang="ru-RU" kern="1200" dirty="0">
                <a:latin typeface="Futura PT Demi" panose="020B0604020202020204" charset="-52"/>
              </a:rPr>
              <a:t>Роди</a:t>
            </a:r>
            <a:r>
              <a:rPr lang="ru-RU" sz="2000" kern="1200" dirty="0">
                <a:solidFill>
                  <a:schemeClr val="tx1"/>
                </a:solidFill>
                <a:latin typeface="Futura PT Demi" panose="020B0604020202020204" charset="-52"/>
              </a:rPr>
              <a:t>тель</a:t>
            </a:r>
          </a:p>
          <a:p>
            <a:pPr lvl="1"/>
            <a:r>
              <a:rPr lang="ru-RU" kern="1200" dirty="0">
                <a:latin typeface="Futura PT Demi" panose="020B0604020202020204" charset="-52"/>
                <a:ea typeface="+mn-ea"/>
                <a:cs typeface="+mn-cs"/>
              </a:rPr>
              <a:t>Реальный контроль результатов ребенка</a:t>
            </a: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Снижение </a:t>
            </a:r>
            <a:r>
              <a:rPr lang="ru-RU" kern="1200" dirty="0">
                <a:latin typeface="Futura PT Demi" panose="020B0604020202020204" charset="-52"/>
                <a:ea typeface="+mn-ea"/>
                <a:cs typeface="+mn-cs"/>
              </a:rPr>
              <a:t>затрат на оплату подготовки школьников к ГИА без потери эффективности (по сравнению с репетиторами)</a:t>
            </a:r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 </a:t>
            </a:r>
          </a:p>
          <a:p>
            <a:pPr marL="457200" lvl="1" indent="0">
              <a:buNone/>
            </a:pP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marL="457200" lvl="1" indent="0">
              <a:buNone/>
            </a:pP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32653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23358</TotalTime>
  <Words>993</Words>
  <Application>Microsoft Office PowerPoint</Application>
  <PresentationFormat>Широкоэкранный</PresentationFormat>
  <Paragraphs>102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Futura PT Book</vt:lpstr>
      <vt:lpstr>Futura PT Demi</vt:lpstr>
      <vt:lpstr>Специальное оформление</vt:lpstr>
      <vt:lpstr>Презентация PowerPoint</vt:lpstr>
      <vt:lpstr>Направления цифровизации ГИА школьников</vt:lpstr>
      <vt:lpstr>Изменения в КИМ ЕГЭ профильного уровня по математике</vt:lpstr>
      <vt:lpstr>1С:Образование:  основные возможности для обучения в цифровой образовательной среде</vt:lpstr>
      <vt:lpstr>Презентация PowerPoint</vt:lpstr>
      <vt:lpstr>Учебные пособия «1С:Школа» - основа  цифровой Библиотеки «1С:Образование»</vt:lpstr>
      <vt:lpstr>Материалы для подготовки к профильному ЕГЭ по математике  в системе «1С:Образование»</vt:lpstr>
      <vt:lpstr>Пример занятия «Сечения многогранников» </vt:lpstr>
      <vt:lpstr>Что дают цифровые инструменты</vt:lpstr>
      <vt:lpstr>Опыт Учебного центра № 1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583</cp:revision>
  <dcterms:created xsi:type="dcterms:W3CDTF">2015-09-09T08:16:26Z</dcterms:created>
  <dcterms:modified xsi:type="dcterms:W3CDTF">2022-02-11T11:26:17Z</dcterms:modified>
</cp:coreProperties>
</file>